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60" r:id="rId3"/>
    <p:sldId id="261" r:id="rId4"/>
    <p:sldId id="267" r:id="rId5"/>
    <p:sldId id="272" r:id="rId6"/>
    <p:sldId id="263" r:id="rId7"/>
    <p:sldId id="273" r:id="rId8"/>
    <p:sldId id="264" r:id="rId9"/>
    <p:sldId id="265" r:id="rId10"/>
    <p:sldId id="268" r:id="rId11"/>
    <p:sldId id="26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r Whitnell" initials="MW" lastIdx="2" clrIdx="0">
    <p:extLst>
      <p:ext uri="{19B8F6BF-5375-455C-9EA6-DF929625EA0E}">
        <p15:presenceInfo xmlns:p15="http://schemas.microsoft.com/office/powerpoint/2012/main" userId="Mr Whitnel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3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10-20T11:03:20.691" idx="1">
    <p:pos x="10" y="1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70770A23-0E04-41DF-B70B-86D4173126AC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437BC57D-464E-43A1-8AD9-CFB63D9E9D8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3739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70A23-0E04-41DF-B70B-86D4173126AC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BC57D-464E-43A1-8AD9-CFB63D9E9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939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70A23-0E04-41DF-B70B-86D4173126AC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BC57D-464E-43A1-8AD9-CFB63D9E9D80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0656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70A23-0E04-41DF-B70B-86D4173126AC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BC57D-464E-43A1-8AD9-CFB63D9E9D80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8554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70A23-0E04-41DF-B70B-86D4173126AC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BC57D-464E-43A1-8AD9-CFB63D9E9D80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1635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70A23-0E04-41DF-B70B-86D4173126AC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BC57D-464E-43A1-8AD9-CFB63D9E9D80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67074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70A23-0E04-41DF-B70B-86D4173126AC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BC57D-464E-43A1-8AD9-CFB63D9E9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4653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70A23-0E04-41DF-B70B-86D4173126AC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BC57D-464E-43A1-8AD9-CFB63D9E9D80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250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70A23-0E04-41DF-B70B-86D4173126AC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BC57D-464E-43A1-8AD9-CFB63D9E9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075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70A23-0E04-41DF-B70B-86D4173126AC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BC57D-464E-43A1-8AD9-CFB63D9E9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484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70A23-0E04-41DF-B70B-86D4173126AC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BC57D-464E-43A1-8AD9-CFB63D9E9D8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86006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70A23-0E04-41DF-B70B-86D4173126AC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BC57D-464E-43A1-8AD9-CFB63D9E9D80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54292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70A23-0E04-41DF-B70B-86D4173126AC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BC57D-464E-43A1-8AD9-CFB63D9E9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4616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70A23-0E04-41DF-B70B-86D4173126AC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BC57D-464E-43A1-8AD9-CFB63D9E9D80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44600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70A23-0E04-41DF-B70B-86D4173126AC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BC57D-464E-43A1-8AD9-CFB63D9E9D8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82066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70A23-0E04-41DF-B70B-86D4173126AC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BC57D-464E-43A1-8AD9-CFB63D9E9D80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25577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70A23-0E04-41DF-B70B-86D4173126AC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BC57D-464E-43A1-8AD9-CFB63D9E9D80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5476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8" name="Picture 7" descr="HD-PanelContent-V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0770A23-0E04-41DF-B70B-86D4173126AC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37BC57D-464E-43A1-8AD9-CFB63D9E9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883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google.co.uk/url?sa=i&amp;rct=j&amp;q=&amp;esrc=s&amp;source=images&amp;cd=&amp;cad=rja&amp;uact=8&amp;ved=0ahUKEwips8nDpr7XAhXB0xoKHeE6DrwQjRwIBw&amp;url=http://www.mirror.co.uk/news/uk-news/child-snatched-outside-school-gates-5945877&amp;psig=AOvVaw1FkBT919PvLQzdpmoe-vh0&amp;ust=1510756966314563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google.co.uk/url?sa=i&amp;rct=j&amp;q=&amp;esrc=s&amp;source=images&amp;cd=&amp;cad=rja&amp;uact=8&amp;ved=0ahUKEwips8nDpr7XAhXB0xoKHeE6DrwQjRwIBw&amp;url=http://www.mirror.co.uk/news/uk-news/child-snatched-outside-school-gates-5945877&amp;psig=AOvVaw1FkBT919PvLQzdpmoe-vh0&amp;ust=1510756966314563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hyperlink" Target="http://www.google.co.uk/url?sa=i&amp;rct=j&amp;q=&amp;esrc=s&amp;source=images&amp;cd=&amp;cad=rja&amp;uact=8&amp;ved=0ahUKEwiBlbuNsL7XAhVHtBQKHc10CpcQjRwIBw&amp;url=http://www.clarebears.co.uk/learning_and_development.html&amp;psig=AOvVaw0ZrxX6trliLgpn88PvfGM7&amp;ust=1510759553645228" TargetMode="Externa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comments" Target="../comments/comment1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2.jpeg"/><Relationship Id="rId2" Type="http://schemas.openxmlformats.org/officeDocument/2006/relationships/hyperlink" Target="https://www.google.co.uk/url?sa=i&amp;rct=j&amp;q=&amp;esrc=s&amp;source=images&amp;cd=&amp;ved=0ahUKEwjNhL2Asb7XAhXGRhQKHUb5AJEQjRwIBw&amp;url=https://www.askideas.com/the-first-five-years-have-so-much-to-do-with-how-the-next-80-turn-out/&amp;psig=AOvVaw1oZ3HLQwN3iCgWKDv0j40H&amp;ust=1510758040925508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hyperlink" Target="https://www.google.co.uk/url?sa=i&amp;rct=j&amp;q=&amp;esrc=s&amp;source=images&amp;cd=&amp;cad=rja&amp;uact=8&amp;ved=0ahUKEwi_g_e6qr7XAhWKyRoKHfa5BLsQjRwIBw&amp;url=https://www.pinterest.com/proceedeyc/play-and-learning-quotes/&amp;psig=AOvVaw1oZ3HLQwN3iCgWKDv0j40H&amp;ust=151075804092550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16341" y="2037770"/>
            <a:ext cx="7740074" cy="982904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Learning Through Play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90801" y="3505200"/>
            <a:ext cx="707967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Developmental milestones and EY fundamentals</a:t>
            </a:r>
          </a:p>
          <a:p>
            <a:pPr algn="ctr"/>
            <a:r>
              <a:rPr lang="en-GB" dirty="0" smtClean="0">
                <a:latin typeface="Comic Sans MS" panose="030F0702030302020204" pitchFamily="66" charset="0"/>
              </a:rPr>
              <a:t>Complying in short bursts</a:t>
            </a:r>
          </a:p>
          <a:p>
            <a:pPr algn="ctr"/>
            <a:r>
              <a:rPr lang="en-GB" dirty="0" smtClean="0">
                <a:latin typeface="Comic Sans MS" panose="030F0702030302020204" pitchFamily="66" charset="0"/>
              </a:rPr>
              <a:t>Structuring free time</a:t>
            </a:r>
          </a:p>
          <a:p>
            <a:pPr algn="ctr"/>
            <a:r>
              <a:rPr lang="en-GB" dirty="0" smtClean="0">
                <a:latin typeface="Comic Sans MS" panose="030F0702030302020204" pitchFamily="66" charset="0"/>
              </a:rPr>
              <a:t>High-quality </a:t>
            </a:r>
            <a:r>
              <a:rPr lang="en-GB" dirty="0">
                <a:latin typeface="Comic Sans MS" panose="030F0702030302020204" pitchFamily="66" charset="0"/>
              </a:rPr>
              <a:t>i</a:t>
            </a:r>
            <a:r>
              <a:rPr lang="en-GB" dirty="0" smtClean="0">
                <a:latin typeface="Comic Sans MS" panose="030F0702030302020204" pitchFamily="66" charset="0"/>
              </a:rPr>
              <a:t>nteractions</a:t>
            </a:r>
          </a:p>
          <a:p>
            <a:pPr algn="ctr"/>
            <a:r>
              <a:rPr lang="en-GB" dirty="0" smtClean="0">
                <a:latin typeface="Comic Sans MS" panose="030F0702030302020204" pitchFamily="66" charset="0"/>
              </a:rPr>
              <a:t>The importance of outdoor play</a:t>
            </a:r>
          </a:p>
          <a:p>
            <a:pPr algn="ctr"/>
            <a:r>
              <a:rPr lang="en-GB" dirty="0" smtClean="0">
                <a:latin typeface="Comic Sans MS" panose="030F0702030302020204" pitchFamily="66" charset="0"/>
              </a:rPr>
              <a:t>Real resourcing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0514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 result for mum collecting child from school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0653" y="293012"/>
            <a:ext cx="9163201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al Callout 3"/>
          <p:cNvSpPr/>
          <p:nvPr/>
        </p:nvSpPr>
        <p:spPr>
          <a:xfrm>
            <a:off x="7951508" y="2403557"/>
            <a:ext cx="3240360" cy="936103"/>
          </a:xfrm>
          <a:prstGeom prst="wedgeEllipseCallout">
            <a:avLst>
              <a:gd name="adj1" fmla="val -19880"/>
              <a:gd name="adj2" fmla="val 9558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Nothing, just played all day.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Oval Callout 4"/>
          <p:cNvSpPr/>
          <p:nvPr/>
        </p:nvSpPr>
        <p:spPr>
          <a:xfrm>
            <a:off x="323528" y="116632"/>
            <a:ext cx="6192688" cy="936103"/>
          </a:xfrm>
          <a:prstGeom prst="wedgeEllipseCallout">
            <a:avLst>
              <a:gd name="adj1" fmla="val 2531"/>
              <a:gd name="adj2" fmla="val 8807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What did you do at school today?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4800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 result for mum collecting child from school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6719" y="384198"/>
            <a:ext cx="9163201" cy="610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al Callout 2"/>
          <p:cNvSpPr/>
          <p:nvPr/>
        </p:nvSpPr>
        <p:spPr>
          <a:xfrm>
            <a:off x="323528" y="116632"/>
            <a:ext cx="6192688" cy="936103"/>
          </a:xfrm>
          <a:prstGeom prst="wedgeEllipseCallout">
            <a:avLst>
              <a:gd name="adj1" fmla="val 3440"/>
              <a:gd name="adj2" fmla="val 8656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What did you do at school today?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Oval Callout 3"/>
          <p:cNvSpPr/>
          <p:nvPr/>
        </p:nvSpPr>
        <p:spPr>
          <a:xfrm>
            <a:off x="6300394" y="341748"/>
            <a:ext cx="5569659" cy="3096344"/>
          </a:xfrm>
          <a:prstGeom prst="wedgeEllipseCallout">
            <a:avLst>
              <a:gd name="adj1" fmla="val 6319"/>
              <a:gd name="adj2" fmla="val 6202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Well Mum, I used social relationships to practise my speech and understanding of language whilst learning how to regulate my emotional reactions. I practised my reading, writing and maths though interesting new environments, subconsciously mastering skills that will enable me to tackle a wide range of problems in my future education.  </a:t>
            </a:r>
            <a:br>
              <a:rPr lang="en-GB" sz="16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sz="16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How was your day?</a:t>
            </a:r>
            <a:endParaRPr lang="en-GB" sz="1600" i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4631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0" name="Picture 8" descr="Image result for learning process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315" y="4844480"/>
            <a:ext cx="2076450" cy="1297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ntroducti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8067" y="4903112"/>
            <a:ext cx="1888352" cy="1259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YFS best practice: All about… Steiner Waldorf education | Nursery Worl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3054" y="4688958"/>
            <a:ext cx="2013456" cy="1453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1295402" y="982132"/>
            <a:ext cx="9601196" cy="1303867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b="1" dirty="0" smtClean="0">
                <a:latin typeface="Comic Sans MS" panose="030F0702030302020204" pitchFamily="66" charset="0"/>
              </a:rPr>
              <a:t>Birth to 5 Matters</a:t>
            </a:r>
            <a:endParaRPr lang="en-GB" b="1" dirty="0">
              <a:latin typeface="Comic Sans MS" panose="030F0702030302020204" pitchFamily="66" charset="0"/>
            </a:endParaRPr>
          </a:p>
        </p:txBody>
      </p:sp>
      <p:pic>
        <p:nvPicPr>
          <p:cNvPr id="7" name="Picture 2" descr="Image result for Early Years Curriculum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0604" y="1737609"/>
            <a:ext cx="7038355" cy="3106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8653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4291" y="836713"/>
            <a:ext cx="10723418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Complying in short bursts…</a:t>
            </a:r>
          </a:p>
          <a:p>
            <a:pPr algn="ctr"/>
            <a:r>
              <a:rPr lang="en-GB" sz="2000" i="1" dirty="0">
                <a:latin typeface="Comic Sans MS" panose="030F0702030302020204" pitchFamily="66" charset="0"/>
              </a:rPr>
              <a:t>Children as young as 4 should only be asked to sit </a:t>
            </a:r>
            <a:r>
              <a:rPr lang="en-GB" sz="2000" i="1" dirty="0" smtClean="0">
                <a:latin typeface="Comic Sans MS" panose="030F0702030302020204" pitchFamily="66" charset="0"/>
              </a:rPr>
              <a:t>for a  short period of time.</a:t>
            </a:r>
          </a:p>
          <a:p>
            <a:pPr algn="ctr"/>
            <a:endParaRPr lang="en-GB" sz="2000" i="1" dirty="0">
              <a:latin typeface="Comic Sans MS" panose="030F0702030302020204" pitchFamily="66" charset="0"/>
            </a:endParaRPr>
          </a:p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Fine motor </a:t>
            </a:r>
            <a:r>
              <a:rPr lang="en-GB" sz="2000" b="1" dirty="0" smtClean="0">
                <a:latin typeface="Comic Sans MS" panose="030F0702030302020204" pitchFamily="66" charset="0"/>
              </a:rPr>
              <a:t>activities 		(</a:t>
            </a:r>
            <a:r>
              <a:rPr lang="en-GB" sz="20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child initiated</a:t>
            </a:r>
            <a:r>
              <a:rPr lang="en-GB" sz="2000" b="1" dirty="0" smtClean="0">
                <a:latin typeface="Comic Sans MS" panose="030F0702030302020204" pitchFamily="66" charset="0"/>
              </a:rPr>
              <a:t>)</a:t>
            </a:r>
            <a:endParaRPr lang="en-GB" sz="20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000" b="1" dirty="0" smtClean="0">
                <a:latin typeface="Comic Sans MS" panose="030F0702030302020204" pitchFamily="66" charset="0"/>
              </a:rPr>
              <a:t>Phonics 			(</a:t>
            </a:r>
            <a:r>
              <a:rPr lang="en-GB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adult directed</a:t>
            </a:r>
            <a:r>
              <a:rPr lang="en-GB" sz="2000" b="1" dirty="0" smtClean="0">
                <a:latin typeface="Comic Sans MS" panose="030F0702030302020204" pitchFamily="66" charset="0"/>
              </a:rPr>
              <a:t>)</a:t>
            </a:r>
            <a:endParaRPr lang="en-GB" sz="20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Plan-Do-Review </a:t>
            </a:r>
            <a:r>
              <a:rPr lang="en-GB" sz="2000" b="1" dirty="0" smtClean="0">
                <a:latin typeface="Comic Sans MS" panose="030F0702030302020204" pitchFamily="66" charset="0"/>
              </a:rPr>
              <a:t>		(</a:t>
            </a:r>
            <a:r>
              <a:rPr lang="en-GB" sz="2000" b="1" dirty="0">
                <a:solidFill>
                  <a:srgbClr val="00B050"/>
                </a:solidFill>
                <a:latin typeface="Comic Sans MS" panose="030F0702030302020204" pitchFamily="66" charset="0"/>
              </a:rPr>
              <a:t>child initiated</a:t>
            </a:r>
            <a:r>
              <a:rPr lang="en-GB" sz="2000" b="1" dirty="0" smtClean="0">
                <a:latin typeface="Comic Sans MS" panose="030F0702030302020204" pitchFamily="66" charset="0"/>
              </a:rPr>
              <a:t>)</a:t>
            </a:r>
            <a:endParaRPr lang="en-GB" sz="20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000" b="1" dirty="0" smtClean="0">
                <a:latin typeface="Comic Sans MS" panose="030F0702030302020204" pitchFamily="66" charset="0"/>
              </a:rPr>
              <a:t>Snack 				(</a:t>
            </a:r>
            <a:r>
              <a:rPr lang="en-GB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adult </a:t>
            </a:r>
            <a:r>
              <a:rPr lang="en-GB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directed</a:t>
            </a:r>
            <a:r>
              <a:rPr lang="en-GB" sz="2000" b="1" dirty="0" smtClean="0">
                <a:latin typeface="Comic Sans MS" panose="030F0702030302020204" pitchFamily="66" charset="0"/>
              </a:rPr>
              <a:t>)</a:t>
            </a:r>
            <a:endParaRPr lang="en-GB" sz="20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000" b="1" dirty="0" smtClean="0">
                <a:latin typeface="Comic Sans MS" panose="030F0702030302020204" pitchFamily="66" charset="0"/>
              </a:rPr>
              <a:t>Maths 				(</a:t>
            </a:r>
            <a:r>
              <a:rPr lang="en-GB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adult directed</a:t>
            </a:r>
            <a:r>
              <a:rPr lang="en-GB" sz="2000" b="1" dirty="0" smtClean="0">
                <a:latin typeface="Comic Sans MS" panose="030F0702030302020204" pitchFamily="66" charset="0"/>
              </a:rPr>
              <a:t>)</a:t>
            </a:r>
            <a:endParaRPr lang="en-GB" sz="20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Lunch </a:t>
            </a:r>
            <a:r>
              <a:rPr lang="en-GB" sz="2000" b="1" dirty="0" smtClean="0">
                <a:latin typeface="Comic Sans MS" panose="030F0702030302020204" pitchFamily="66" charset="0"/>
              </a:rPr>
              <a:t>time 			(</a:t>
            </a:r>
            <a:r>
              <a:rPr lang="en-GB" sz="2000" b="1" dirty="0">
                <a:solidFill>
                  <a:srgbClr val="00B050"/>
                </a:solidFill>
                <a:latin typeface="Comic Sans MS" panose="030F0702030302020204" pitchFamily="66" charset="0"/>
              </a:rPr>
              <a:t>child initiated</a:t>
            </a:r>
            <a:r>
              <a:rPr lang="en-GB" sz="2000" b="1" dirty="0" smtClean="0">
                <a:latin typeface="Comic Sans MS" panose="030F0702030302020204" pitchFamily="66" charset="0"/>
              </a:rPr>
              <a:t>)</a:t>
            </a:r>
            <a:endParaRPr lang="en-GB" sz="20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000" b="1" dirty="0" smtClean="0">
                <a:latin typeface="Comic Sans MS" panose="030F0702030302020204" pitchFamily="66" charset="0"/>
              </a:rPr>
              <a:t>Topic Time 			(</a:t>
            </a:r>
            <a:r>
              <a:rPr lang="en-GB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adult directed</a:t>
            </a:r>
            <a:r>
              <a:rPr lang="en-GB" sz="2000" b="1" dirty="0" smtClean="0">
                <a:latin typeface="Comic Sans MS" panose="030F0702030302020204" pitchFamily="66" charset="0"/>
              </a:rPr>
              <a:t>)</a:t>
            </a:r>
            <a:endParaRPr lang="en-GB" sz="20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000" b="1" dirty="0" smtClean="0">
                <a:latin typeface="Comic Sans MS" panose="030F0702030302020204" pitchFamily="66" charset="0"/>
              </a:rPr>
              <a:t>Plan-Do-Review		(</a:t>
            </a:r>
            <a:r>
              <a:rPr lang="en-GB" sz="2000" b="1" dirty="0">
                <a:solidFill>
                  <a:srgbClr val="00B050"/>
                </a:solidFill>
                <a:latin typeface="Comic Sans MS" panose="030F0702030302020204" pitchFamily="66" charset="0"/>
              </a:rPr>
              <a:t>child initiated</a:t>
            </a:r>
            <a:r>
              <a:rPr lang="en-GB" sz="2000" b="1" dirty="0" smtClean="0">
                <a:latin typeface="Comic Sans MS" panose="030F0702030302020204" pitchFamily="66" charset="0"/>
              </a:rPr>
              <a:t>)</a:t>
            </a:r>
            <a:endParaRPr lang="en-GB" sz="20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000" b="1" dirty="0" smtClean="0">
                <a:latin typeface="Comic Sans MS" panose="030F0702030302020204" pitchFamily="66" charset="0"/>
              </a:rPr>
              <a:t>Handwriting 			(</a:t>
            </a:r>
            <a:r>
              <a:rPr lang="en-GB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adult directed</a:t>
            </a:r>
            <a:r>
              <a:rPr lang="en-GB" sz="2000" b="1" dirty="0" smtClean="0">
                <a:latin typeface="Comic Sans MS" panose="030F0702030302020204" pitchFamily="66" charset="0"/>
              </a:rPr>
              <a:t>)</a:t>
            </a:r>
            <a:endParaRPr lang="en-GB" sz="20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Story Time </a:t>
            </a:r>
            <a:r>
              <a:rPr lang="en-GB" sz="2000" b="1" dirty="0" smtClean="0">
                <a:latin typeface="Comic Sans MS" panose="030F0702030302020204" pitchFamily="66" charset="0"/>
              </a:rPr>
              <a:t> 			(</a:t>
            </a:r>
            <a:r>
              <a:rPr lang="en-GB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adult </a:t>
            </a:r>
            <a:r>
              <a:rPr lang="en-GB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directed</a:t>
            </a:r>
            <a:r>
              <a:rPr lang="en-GB" sz="2000" b="1" dirty="0" smtClean="0">
                <a:latin typeface="Comic Sans MS" panose="030F0702030302020204" pitchFamily="66" charset="0"/>
              </a:rPr>
              <a:t>)</a:t>
            </a:r>
            <a:endParaRPr lang="en-GB" sz="20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000" b="1" dirty="0" smtClean="0">
                <a:latin typeface="Comic Sans MS" panose="030F0702030302020204" pitchFamily="66" charset="0"/>
              </a:rPr>
              <a:t>Home </a:t>
            </a:r>
            <a:r>
              <a:rPr lang="en-GB" sz="2000" b="1" dirty="0">
                <a:latin typeface="Comic Sans MS" panose="030F0702030302020204" pitchFamily="66" charset="0"/>
              </a:rPr>
              <a:t>time</a:t>
            </a:r>
          </a:p>
          <a:p>
            <a:pPr marL="685800" indent="-685800" algn="ctr">
              <a:buFont typeface="Arial" panose="020B0604020202020204" pitchFamily="34" charset="0"/>
              <a:buChar char="•"/>
            </a:pPr>
            <a:endParaRPr lang="en-GB" sz="2400" b="1" dirty="0">
              <a:latin typeface="Comic Sans MS" panose="030F0702030302020204" pitchFamily="66" charset="0"/>
            </a:endParaRPr>
          </a:p>
          <a:p>
            <a:pPr algn="ctr"/>
            <a:endParaRPr lang="en-GB" sz="80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6104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47283" y="810738"/>
            <a:ext cx="49183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anose="030F0702030302020204" pitchFamily="66" charset="0"/>
              </a:rPr>
              <a:t>The Choosing time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Plan- Do- Review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02500" y="3028561"/>
            <a:ext cx="1098586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Plan</a:t>
            </a:r>
            <a:r>
              <a:rPr lang="en-GB" sz="2000" dirty="0">
                <a:latin typeface="Comic Sans MS" panose="030F0702030302020204" pitchFamily="66" charset="0"/>
              </a:rPr>
              <a:t> – </a:t>
            </a:r>
            <a:r>
              <a:rPr lang="en-GB" sz="2000" dirty="0" smtClean="0">
                <a:latin typeface="Comic Sans MS" panose="030F0702030302020204" pitchFamily="66" charset="0"/>
              </a:rPr>
              <a:t>we talk </a:t>
            </a:r>
            <a:r>
              <a:rPr lang="en-GB" sz="2000" dirty="0">
                <a:latin typeface="Comic Sans MS" panose="030F0702030302020204" pitchFamily="66" charset="0"/>
              </a:rPr>
              <a:t>through </a:t>
            </a:r>
            <a:r>
              <a:rPr lang="en-GB" sz="2000" dirty="0" smtClean="0">
                <a:latin typeface="Comic Sans MS" panose="030F0702030302020204" pitchFamily="66" charset="0"/>
              </a:rPr>
              <a:t>our plans </a:t>
            </a:r>
            <a:r>
              <a:rPr lang="en-GB" sz="2000" dirty="0">
                <a:latin typeface="Comic Sans MS" panose="030F0702030302020204" pitchFamily="66" charset="0"/>
              </a:rPr>
              <a:t>with friends.</a:t>
            </a:r>
          </a:p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Do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smtClean="0">
                <a:latin typeface="Comic Sans MS" panose="030F0702030302020204" pitchFamily="66" charset="0"/>
              </a:rPr>
              <a:t>– we organise ourselves, find a space and gather what we need independently and work on our plan</a:t>
            </a:r>
            <a:endParaRPr lang="en-GB" sz="2000" dirty="0">
              <a:latin typeface="Comic Sans MS" panose="030F0702030302020204" pitchFamily="66" charset="0"/>
            </a:endParaRPr>
          </a:p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Review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smtClean="0">
                <a:latin typeface="Comic Sans MS" panose="030F0702030302020204" pitchFamily="66" charset="0"/>
              </a:rPr>
              <a:t>– we talk about </a:t>
            </a:r>
            <a:r>
              <a:rPr lang="en-GB" sz="2000" dirty="0">
                <a:latin typeface="Comic Sans MS" panose="030F0702030302020204" pitchFamily="66" charset="0"/>
              </a:rPr>
              <a:t>how well </a:t>
            </a:r>
            <a:r>
              <a:rPr lang="en-GB" sz="2000" dirty="0" smtClean="0">
                <a:latin typeface="Comic Sans MS" panose="030F0702030302020204" pitchFamily="66" charset="0"/>
              </a:rPr>
              <a:t>the plan went? </a:t>
            </a:r>
            <a:r>
              <a:rPr lang="en-GB" sz="2000" dirty="0">
                <a:latin typeface="Comic Sans MS" panose="030F0702030302020204" pitchFamily="66" charset="0"/>
              </a:rPr>
              <a:t>Give </a:t>
            </a:r>
            <a:r>
              <a:rPr lang="en-GB" sz="2000" dirty="0" smtClean="0">
                <a:latin typeface="Comic Sans MS" panose="030F0702030302020204" pitchFamily="66" charset="0"/>
              </a:rPr>
              <a:t>ourselves </a:t>
            </a:r>
            <a:r>
              <a:rPr lang="en-GB" sz="2000" dirty="0">
                <a:latin typeface="Comic Sans MS" panose="030F0702030302020204" pitchFamily="66" charset="0"/>
              </a:rPr>
              <a:t>next steps for the future.</a:t>
            </a:r>
            <a:endParaRPr lang="en-GB" sz="2000" dirty="0"/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000" b="1" dirty="0" smtClean="0">
                <a:latin typeface="Comic Sans MS" panose="030F0702030302020204" pitchFamily="66" charset="0"/>
              </a:rPr>
              <a:t>Teaching mindfulness &amp; metacognition everyday</a:t>
            </a: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smtClean="0">
                <a:latin typeface="Comic Sans MS" panose="030F0702030302020204" pitchFamily="66" charset="0"/>
              </a:rPr>
              <a:t>“Learning </a:t>
            </a:r>
            <a:r>
              <a:rPr lang="en-GB" sz="2000" dirty="0">
                <a:latin typeface="Comic Sans MS" panose="030F0702030302020204" pitchFamily="66" charset="0"/>
              </a:rPr>
              <a:t>how to learn” </a:t>
            </a:r>
            <a:r>
              <a:rPr lang="en-GB" sz="2000" dirty="0" smtClean="0">
                <a:latin typeface="Comic Sans MS" panose="030F0702030302020204" pitchFamily="66" charset="0"/>
              </a:rPr>
              <a:t>“</a:t>
            </a:r>
            <a:r>
              <a:rPr lang="en-GB" sz="2000" dirty="0">
                <a:latin typeface="Comic Sans MS" panose="030F0702030302020204" pitchFamily="66" charset="0"/>
              </a:rPr>
              <a:t>Thinking about thinking” </a:t>
            </a:r>
            <a:r>
              <a:rPr lang="en-GB" sz="2000" dirty="0" smtClean="0">
                <a:latin typeface="Comic Sans MS" panose="030F0702030302020204" pitchFamily="66" charset="0"/>
              </a:rPr>
              <a:t>“</a:t>
            </a:r>
            <a:r>
              <a:rPr lang="en-GB" sz="2000" dirty="0">
                <a:latin typeface="Comic Sans MS" panose="030F0702030302020204" pitchFamily="66" charset="0"/>
              </a:rPr>
              <a:t>knowing about knowing</a:t>
            </a:r>
            <a:r>
              <a:rPr lang="en-GB" sz="2000" dirty="0" smtClean="0">
                <a:latin typeface="Comic Sans MS" panose="030F0702030302020204" pitchFamily="66" charset="0"/>
              </a:rPr>
              <a:t>”</a:t>
            </a:r>
            <a:endParaRPr lang="en-GB" sz="2000" dirty="0">
              <a:latin typeface="Comic Sans MS" panose="030F0702030302020204" pitchFamily="66" charset="0"/>
            </a:endParaRP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If we can teach these skills, alongside a love of learning, we know we are setting pupils up for a life time of learning throughout school and into adult life. </a:t>
            </a: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</p:txBody>
      </p:sp>
      <p:pic>
        <p:nvPicPr>
          <p:cNvPr id="5122" name="Picture 2" descr="communityplaythings.com - The Benefits of Mud Pl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647" y="939988"/>
            <a:ext cx="3212003" cy="1959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6634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63104" y="677216"/>
            <a:ext cx="60657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anose="030F0702030302020204" pitchFamily="66" charset="0"/>
              </a:rPr>
              <a:t>High quality interactions</a:t>
            </a:r>
          </a:p>
        </p:txBody>
      </p:sp>
      <p:pic>
        <p:nvPicPr>
          <p:cNvPr id="1026" name="Picture 2" descr="EYFS Best Practice - All about…interactions | Nursery Worl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0339" y="2000655"/>
            <a:ext cx="6348557" cy="4232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02500" y="1595527"/>
            <a:ext cx="193895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1. Observe (watch) closely &amp; consider what you know about the child before you interact.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02500" y="4699050"/>
            <a:ext cx="20778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2. Decide how to build on learning.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376938" y="4570921"/>
            <a:ext cx="207783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Craft opportunity for open questioning…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Can you tell me about your blocks?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411661" y="2713892"/>
            <a:ext cx="22167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Start to play near by modelling key language. “I’ll huff and I’ll puff and I’ll blow this house down.”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9411661" y="579864"/>
            <a:ext cx="200839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Casually leave extending resources near by i.e. string, ruler, stickers, or a picture of a wolf. </a:t>
            </a:r>
          </a:p>
        </p:txBody>
      </p:sp>
    </p:spTree>
    <p:extLst>
      <p:ext uri="{BB962C8B-B14F-4D97-AF65-F5344CB8AC3E}">
        <p14:creationId xmlns:p14="http://schemas.microsoft.com/office/powerpoint/2010/main" val="4045893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81390" y="899428"/>
            <a:ext cx="7416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Outdoor Play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56064" y="1268760"/>
            <a:ext cx="57443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/>
              <a:t> </a:t>
            </a:r>
          </a:p>
          <a:p>
            <a:endParaRPr lang="en-GB" dirty="0"/>
          </a:p>
        </p:txBody>
      </p:sp>
      <p:pic>
        <p:nvPicPr>
          <p:cNvPr id="4098" name="Picture 2" descr="Get in Touch with Nature Charlotte Mason Quote 11 x 17 | Ets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202" y="1573560"/>
            <a:ext cx="3015889" cy="4657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687092" y="1730425"/>
            <a:ext cx="756002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In </a:t>
            </a:r>
            <a:r>
              <a:rPr lang="en-GB" dirty="0" smtClean="0">
                <a:latin typeface="Comic Sans MS" panose="030F0702030302020204" pitchFamily="66" charset="0"/>
              </a:rPr>
              <a:t>plan-do-review </a:t>
            </a:r>
            <a:r>
              <a:rPr lang="en-GB" dirty="0">
                <a:latin typeface="Comic Sans MS" panose="030F0702030302020204" pitchFamily="66" charset="0"/>
              </a:rPr>
              <a:t>time </a:t>
            </a:r>
            <a:r>
              <a:rPr lang="en-GB" dirty="0" smtClean="0">
                <a:latin typeface="Comic Sans MS" panose="030F0702030302020204" pitchFamily="66" charset="0"/>
              </a:rPr>
              <a:t>your </a:t>
            </a:r>
            <a:r>
              <a:rPr lang="en-GB" dirty="0">
                <a:latin typeface="Comic Sans MS" panose="030F0702030302020204" pitchFamily="66" charset="0"/>
              </a:rPr>
              <a:t>child has the choice to work outdoors or in.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C</a:t>
            </a:r>
            <a:r>
              <a:rPr lang="en-GB" dirty="0" smtClean="0">
                <a:latin typeface="Comic Sans MS" panose="030F0702030302020204" pitchFamily="66" charset="0"/>
              </a:rPr>
              <a:t>hildren develop </a:t>
            </a:r>
            <a:r>
              <a:rPr lang="en-GB" dirty="0">
                <a:latin typeface="Comic Sans MS" panose="030F0702030302020204" pitchFamily="66" charset="0"/>
              </a:rPr>
              <a:t>a respect and love </a:t>
            </a:r>
            <a:r>
              <a:rPr lang="en-GB" dirty="0" smtClean="0">
                <a:latin typeface="Comic Sans MS" panose="030F0702030302020204" pitchFamily="66" charset="0"/>
              </a:rPr>
              <a:t>of </a:t>
            </a:r>
            <a:r>
              <a:rPr lang="en-GB" dirty="0">
                <a:latin typeface="Comic Sans MS" panose="030F0702030302020204" pitchFamily="66" charset="0"/>
              </a:rPr>
              <a:t>the natural world. If they can do this, they will be able to find joy throughout their lives at no cost.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We run Wildlife </a:t>
            </a:r>
            <a:r>
              <a:rPr lang="en-GB" dirty="0" smtClean="0">
                <a:latin typeface="Comic Sans MS" panose="030F0702030302020204" pitchFamily="66" charset="0"/>
              </a:rPr>
              <a:t>Wanderers </a:t>
            </a:r>
            <a:r>
              <a:rPr lang="en-GB" dirty="0">
                <a:latin typeface="Comic Sans MS" panose="030F0702030302020204" pitchFamily="66" charset="0"/>
              </a:rPr>
              <a:t>where activities run outdoors, whatever the weather. </a:t>
            </a:r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Your </a:t>
            </a:r>
            <a:r>
              <a:rPr lang="en-GB" dirty="0">
                <a:latin typeface="Comic Sans MS" panose="030F0702030302020204" pitchFamily="66" charset="0"/>
              </a:rPr>
              <a:t>child is taught how to harvest moss, what roots do, how to find natural art materials much </a:t>
            </a:r>
            <a:r>
              <a:rPr lang="en-GB" dirty="0" err="1">
                <a:latin typeface="Comic Sans MS" panose="030F0702030302020204" pitchFamily="66" charset="0"/>
              </a:rPr>
              <a:t>much</a:t>
            </a:r>
            <a:r>
              <a:rPr lang="en-GB" dirty="0">
                <a:latin typeface="Comic Sans MS" panose="030F0702030302020204" pitchFamily="66" charset="0"/>
              </a:rPr>
              <a:t> more.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1735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5218" y="697184"/>
            <a:ext cx="9601196" cy="1303867"/>
          </a:xfrm>
        </p:spPr>
        <p:txBody>
          <a:bodyPr>
            <a:normAutofit/>
          </a:bodyPr>
          <a:lstStyle/>
          <a:p>
            <a:r>
              <a:rPr lang="en-GB" sz="5400" b="1" dirty="0" smtClean="0">
                <a:latin typeface="Comic Sans MS" panose="030F0702030302020204" pitchFamily="66" charset="0"/>
              </a:rPr>
              <a:t>Real resourcing </a:t>
            </a:r>
            <a:endParaRPr lang="en-GB" sz="5400" b="1" dirty="0">
              <a:latin typeface="Comic Sans MS" panose="030F0702030302020204" pitchFamily="66" charset="0"/>
            </a:endParaRPr>
          </a:p>
        </p:txBody>
      </p:sp>
      <p:pic>
        <p:nvPicPr>
          <p:cNvPr id="2052" name="Picture 4" descr="Provocation with rulers and markers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71804" y="1571498"/>
            <a:ext cx="1774313" cy="23720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765964" y="3214255"/>
            <a:ext cx="67471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Real equipment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Real risk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Real responsibility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Really ready for life!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Our Bright Idea - Building on experience | Nursery Worl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2041" y="1722559"/>
            <a:ext cx="2567210" cy="19221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ut it might break!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135" y="3670980"/>
            <a:ext cx="2085526" cy="22937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lay is the Work of Childhood,&amp;#39; but is it Beneficial? - FessendenFessenden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86" t="18754" r="39523" b="16261"/>
          <a:stretch/>
        </p:blipFill>
        <p:spPr bwMode="auto">
          <a:xfrm>
            <a:off x="9160846" y="3994019"/>
            <a:ext cx="2352281" cy="21113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3568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latin typeface="Comic Sans MS" panose="030F0702030302020204" pitchFamily="66" charset="0"/>
              </a:rPr>
              <a:t>How can I support my child with learning through play at home?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2" y="2584641"/>
            <a:ext cx="9601196" cy="33189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Allow plenty of time for free play. </a:t>
            </a:r>
          </a:p>
          <a:p>
            <a:pPr marL="0" indent="0" algn="ctr">
              <a:buNone/>
            </a:pP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Encourage children to explain their reasoning. Praise exploration, curiosity and questioning as even messy play is an expression of learning. </a:t>
            </a:r>
          </a:p>
          <a:p>
            <a:pPr marL="0" indent="0" algn="ctr">
              <a:buNone/>
            </a:pP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Get outside safely – the natural world is full of free resources. </a:t>
            </a:r>
          </a:p>
          <a:p>
            <a:pPr marL="0" indent="0" algn="ctr">
              <a:buNone/>
            </a:pP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Encourage play 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with 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other children… 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they do all the work for 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you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!</a:t>
            </a:r>
            <a:endParaRPr lang="en-GB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6496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elated imag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835" y="3229763"/>
            <a:ext cx="3628237" cy="3628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 result for learning through play quotes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9582" y="2698362"/>
            <a:ext cx="3628237" cy="3628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Play can be messy but it's vital to a child development 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2836" y="639086"/>
            <a:ext cx="3168352" cy="4752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 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667"/>
          <a:stretch/>
        </p:blipFill>
        <p:spPr bwMode="auto">
          <a:xfrm>
            <a:off x="1063467" y="0"/>
            <a:ext cx="256991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5079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353</TotalTime>
  <Words>499</Words>
  <Application>Microsoft Office PowerPoint</Application>
  <PresentationFormat>Widescreen</PresentationFormat>
  <Paragraphs>66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Comic Sans MS</vt:lpstr>
      <vt:lpstr>Garamond</vt:lpstr>
      <vt:lpstr>Organic</vt:lpstr>
      <vt:lpstr>Learning Through Play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Real resourcing </vt:lpstr>
      <vt:lpstr>How can I support my child with learning through play at home?</vt:lpstr>
      <vt:lpstr>PowerPoint Presentation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Whitnell</dc:creator>
  <cp:lastModifiedBy>GOWERJ</cp:lastModifiedBy>
  <cp:revision>142</cp:revision>
  <dcterms:created xsi:type="dcterms:W3CDTF">2020-10-19T12:04:43Z</dcterms:created>
  <dcterms:modified xsi:type="dcterms:W3CDTF">2022-09-20T13:19:22Z</dcterms:modified>
</cp:coreProperties>
</file>