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718" r:id="rId4"/>
  </p:sldMasterIdLst>
  <p:notesMasterIdLst>
    <p:notesMasterId r:id="rId22"/>
  </p:notesMasterIdLst>
  <p:handoutMasterIdLst>
    <p:handoutMasterId r:id="rId23"/>
  </p:handoutMasterIdLst>
  <p:sldIdLst>
    <p:sldId id="299" r:id="rId5"/>
    <p:sldId id="266" r:id="rId6"/>
    <p:sldId id="293" r:id="rId7"/>
    <p:sldId id="261" r:id="rId8"/>
    <p:sldId id="301" r:id="rId9"/>
    <p:sldId id="303" r:id="rId10"/>
    <p:sldId id="304" r:id="rId11"/>
    <p:sldId id="291" r:id="rId12"/>
    <p:sldId id="306" r:id="rId13"/>
    <p:sldId id="271" r:id="rId14"/>
    <p:sldId id="267" r:id="rId15"/>
    <p:sldId id="297" r:id="rId16"/>
    <p:sldId id="275" r:id="rId17"/>
    <p:sldId id="276" r:id="rId18"/>
    <p:sldId id="272" r:id="rId19"/>
    <p:sldId id="298" r:id="rId20"/>
    <p:sldId id="300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32" autoAdjust="0"/>
    <p:restoredTop sz="94712" autoAdjust="0"/>
  </p:normalViewPr>
  <p:slideViewPr>
    <p:cSldViewPr snapToGrid="0">
      <p:cViewPr varScale="1">
        <p:scale>
          <a:sx n="109" d="100"/>
          <a:sy n="109" d="100"/>
        </p:scale>
        <p:origin x="546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3E10C-4735-4A0D-A76B-FFFBF4B6ED03}" type="datetimeFigureOut">
              <a:rPr lang="en-US" smtClean="0"/>
              <a:t>9/20/2022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35CDE-2E0B-4188-96E9-ADF9ACB826A9}" type="datetimeFigureOut">
              <a:rPr lang="en-US" noProof="0" smtClean="0"/>
              <a:t>9/20/2022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 phonics is</a:t>
            </a:r>
            <a:r>
              <a:rPr lang="en-GB" baseline="0" dirty="0" smtClean="0"/>
              <a:t> the magic key </a:t>
            </a:r>
            <a:r>
              <a:rPr lang="en-GB" dirty="0" smtClean="0"/>
              <a:t>to both.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65970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!!!!!    </a:t>
            </a:r>
          </a:p>
          <a:p>
            <a:r>
              <a:rPr lang="en-GB" dirty="0" smtClean="0"/>
              <a:t>How do we do it!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52009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So lets go into those in a bit more detail…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9875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As we move through the year – we will begin to get</a:t>
            </a:r>
            <a:r>
              <a:rPr lang="en-GB" baseline="0" dirty="0" smtClean="0"/>
              <a:t> your child used to Alien words!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243968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Asking questions about the pictures…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10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000880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Lots of the early</a:t>
            </a:r>
            <a:r>
              <a:rPr lang="en-GB" baseline="0" dirty="0" smtClean="0"/>
              <a:t> word books repeat words – so your child starts to remember them.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11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434670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As we learn each of these we learn to blend using them -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12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820478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D7B6F-E65C-42E7-86A5-0A01C6C95227}" type="slidenum">
              <a:rPr lang="en-US" noProof="0" smtClean="0"/>
              <a:t>13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99145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9/20/2022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5983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8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11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2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5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145145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11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2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5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862448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12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3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5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6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05483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14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5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6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7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9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766523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10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1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5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597433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5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6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7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8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44535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2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4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46760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8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34974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20097113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7205616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483155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22348407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8756737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3345861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8724"/>
      </p:ext>
    </p:extLst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8704919"/>
      </p:ext>
    </p:extLst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3490106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media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791560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table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675593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762119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image" Target="../media/image3.png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image" Target="../media/image4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3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 noProof="0" smtClean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78086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  <p:sldLayoutId id="2147483731" r:id="rId13"/>
    <p:sldLayoutId id="2147483732" r:id="rId14"/>
    <p:sldLayoutId id="2147483733" r:id="rId15"/>
    <p:sldLayoutId id="2147483734" r:id="rId16"/>
    <p:sldLayoutId id="2147483735" r:id="rId17"/>
    <p:sldLayoutId id="2147483736" r:id="rId18"/>
    <p:sldLayoutId id="2147483737" r:id="rId19"/>
    <p:sldLayoutId id="2147483738" r:id="rId20"/>
    <p:sldLayoutId id="2147483739" r:id="rId21"/>
    <p:sldLayoutId id="2147483652" r:id="rId22"/>
    <p:sldLayoutId id="2147483653" r:id="rId23"/>
    <p:sldLayoutId id="2147483654" r:id="rId24"/>
    <p:sldLayoutId id="2147483655" r:id="rId25"/>
    <p:sldLayoutId id="2147483658" r:id="rId26"/>
    <p:sldLayoutId id="2147483662" r:id="rId27"/>
    <p:sldLayoutId id="2147483663" r:id="rId28"/>
    <p:sldLayoutId id="2147483664" r:id="rId29"/>
    <p:sldLayoutId id="2147483665" r:id="rId30"/>
    <p:sldLayoutId id="2147483666" r:id="rId31"/>
    <p:sldLayoutId id="2147483669" r:id="rId32"/>
    <p:sldLayoutId id="2147483670" r:id="rId33"/>
    <p:sldLayoutId id="2147483667" r:id="rId34"/>
    <p:sldLayoutId id="2147483671" r:id="rId35"/>
    <p:sldLayoutId id="2147483668" r:id="rId36"/>
    <p:sldLayoutId id="2147483660" r:id="rId37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Relationship Id="rId5" Type="http://schemas.openxmlformats.org/officeDocument/2006/relationships/hyperlink" Target="http://www.martincoward.net/2012/07/opening-up-publicly-funded-research-the-questions-david-willetts-hasnt-answered/" TargetMode="External"/><Relationship Id="rId4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6.jpg"/><Relationship Id="rId7" Type="http://schemas.openxmlformats.org/officeDocument/2006/relationships/image" Target="../media/image19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18.jpg"/><Relationship Id="rId5" Type="http://schemas.openxmlformats.org/officeDocument/2006/relationships/image" Target="../media/image17.png"/><Relationship Id="rId4" Type="http://schemas.openxmlformats.org/officeDocument/2006/relationships/hyperlink" Target="http://www.martincoward.net/2012/07/opening-up-publicly-funded-research-the-questions-david-willetts-hasnt-answered/" TargetMode="External"/><Relationship Id="rId9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tters-and-sounds.com/phase-2.html" TargetMode="External"/><Relationship Id="rId2" Type="http://schemas.openxmlformats.org/officeDocument/2006/relationships/hyperlink" Target="http://www.phonicsplay.com/" TargetMode="Externa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720000">
            <a:off x="9260530" y="5356466"/>
            <a:ext cx="3963590" cy="858767"/>
          </a:xfrm>
        </p:spPr>
        <p:txBody>
          <a:bodyPr>
            <a:norm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Grove Park</a:t>
            </a:r>
            <a:endParaRPr lang="ru-RU" sz="2000" dirty="0">
              <a:latin typeface="Comic Sans MS" panose="030F0702030302020204" pitchFamily="66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400" dirty="0" smtClean="0">
                <a:latin typeface="Comic Sans MS" panose="030F0702030302020204" pitchFamily="66" charset="0"/>
              </a:rPr>
              <a:t>Early Years Phonics &amp; Reading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20% Of Kids Read Zero Books During The Summer In 2018, Up From 15% In 20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7872">
            <a:off x="258475" y="1829375"/>
            <a:ext cx="5430892" cy="3620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126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2</a:t>
            </a:fld>
            <a:endParaRPr lang="en-US" dirty="0"/>
          </a:p>
        </p:txBody>
      </p:sp>
      <p:sp>
        <p:nvSpPr>
          <p:cNvPr id="5" name="Media Placeholder 4" descr="Media placeholder">
            <a:extLst>
              <a:ext uri="{FF2B5EF4-FFF2-40B4-BE49-F238E27FC236}">
                <a16:creationId xmlns:a16="http://schemas.microsoft.com/office/drawing/2014/main" id="{7401E5EB-604A-42B4-B9BC-979A2E90F535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/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363BB5-E7A9-4350-99FA-51858DE08E8D}"/>
              </a:ext>
            </a:extLst>
          </p:cNvPr>
          <p:cNvSpPr txBox="1"/>
          <p:nvPr/>
        </p:nvSpPr>
        <p:spPr>
          <a:xfrm>
            <a:off x="1743456" y="1193518"/>
            <a:ext cx="98666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What to expect from this session</a:t>
            </a:r>
            <a:r>
              <a:rPr lang="en-GB" sz="36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Little </a:t>
            </a:r>
            <a:r>
              <a:rPr lang="en-GB" sz="3600" dirty="0" err="1" smtClean="0">
                <a:latin typeface="Comic Sans MS" panose="030F0702030302020204" pitchFamily="66" charset="0"/>
              </a:rPr>
              <a:t>Wandle</a:t>
            </a:r>
            <a:r>
              <a:rPr lang="en-GB" sz="3600" dirty="0" smtClean="0">
                <a:latin typeface="Comic Sans MS" panose="030F0702030302020204" pitchFamily="66" charset="0"/>
              </a:rPr>
              <a:t>.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What early reading looks like.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How we teach early reading.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anose="030F0702030302020204" pitchFamily="66" charset="0"/>
              </a:rPr>
              <a:t>How you can support your child at home</a:t>
            </a:r>
            <a:r>
              <a:rPr lang="en-GB" sz="3600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6767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3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FA2883-8C66-4B29-A888-96F7CC24443F}"/>
              </a:ext>
            </a:extLst>
          </p:cNvPr>
          <p:cNvSpPr txBox="1"/>
          <p:nvPr/>
        </p:nvSpPr>
        <p:spPr>
          <a:xfrm>
            <a:off x="1743456" y="1153281"/>
            <a:ext cx="871173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+mj-lt"/>
              </a:rPr>
              <a:t>Reading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C552B02-2965-42D7-BBFA-76EA8B33F9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6217961"/>
              </p:ext>
            </p:extLst>
          </p:nvPr>
        </p:nvGraphicFramePr>
        <p:xfrm>
          <a:off x="1743455" y="921869"/>
          <a:ext cx="8875383" cy="5120640"/>
        </p:xfrm>
        <a:graphic>
          <a:graphicData uri="http://schemas.openxmlformats.org/drawingml/2006/table">
            <a:tbl>
              <a:tblPr>
                <a:tableStyleId>{793D81CF-94F2-401A-BA57-92F5A7B2D0C5}</a:tableStyleId>
              </a:tblPr>
              <a:tblGrid>
                <a:gridCol w="8875383">
                  <a:extLst>
                    <a:ext uri="{9D8B030D-6E8A-4147-A177-3AD203B41FA5}">
                      <a16:colId xmlns:a16="http://schemas.microsoft.com/office/drawing/2014/main" val="3462997512"/>
                    </a:ext>
                  </a:extLst>
                </a:gridCol>
              </a:tblGrid>
              <a:tr h="48152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4000" dirty="0">
                          <a:effectLst/>
                          <a:latin typeface="Comic Sans MS" panose="030F0702030302020204" pitchFamily="66" charset="0"/>
                        </a:rPr>
                        <a:t>Can you read this sentence?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4000" dirty="0">
                        <a:solidFill>
                          <a:srgbClr val="000000"/>
                        </a:solidFill>
                        <a:effectLst/>
                        <a:latin typeface="Broadway" panose="04040905080B02020502" pitchFamily="82" charset="0"/>
                        <a:ea typeface="Times New Roman" panose="02020603050405020304" pitchFamily="18" charset="0"/>
                        <a:cs typeface="Broadway" panose="04040905080B02020502" pitchFamily="82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kern="1200" dirty="0">
                          <a:solidFill>
                            <a:schemeClr val="dk1"/>
                          </a:solidFill>
                          <a:effectLst/>
                          <a:latin typeface="Wingdings" panose="05000000000000000000" pitchFamily="2" charset="2"/>
                          <a:ea typeface="+mn-ea"/>
                          <a:cs typeface="+mn-cs"/>
                        </a:rPr>
                        <a:t>The cat sat on the mat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3200" kern="1200" dirty="0">
                        <a:solidFill>
                          <a:schemeClr val="dk1"/>
                        </a:solidFill>
                        <a:effectLst/>
                        <a:latin typeface="Wingdings" panose="05000000000000000000" pitchFamily="2" charset="2"/>
                        <a:ea typeface="+mn-ea"/>
                        <a:cs typeface="+mn-cs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3200" kern="1200" dirty="0">
                        <a:solidFill>
                          <a:schemeClr val="dk1"/>
                        </a:solidFill>
                        <a:effectLst/>
                        <a:latin typeface="Wingdings" panose="05000000000000000000" pitchFamily="2" charset="2"/>
                        <a:ea typeface="+mn-ea"/>
                        <a:cs typeface="+mn-cs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kern="1200" dirty="0">
                          <a:solidFill>
                            <a:schemeClr val="dk1"/>
                          </a:solidFill>
                          <a:effectLst/>
                          <a:latin typeface="Wingdings" panose="05000000000000000000" pitchFamily="2" charset="2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3200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=a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3200" kern="1200" dirty="0" smtClean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How are we successful at teaching children as young as 4 to read?</a:t>
                      </a:r>
                      <a:endParaRPr lang="en-GB" sz="3200" kern="1200" dirty="0">
                        <a:solidFill>
                          <a:schemeClr val="dk1"/>
                        </a:solidFill>
                        <a:effectLst/>
                        <a:latin typeface="Wingdings" panose="05000000000000000000" pitchFamily="2" charset="2"/>
                        <a:ea typeface="+mn-ea"/>
                        <a:cs typeface="+mn-cs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3200" dirty="0">
                        <a:solidFill>
                          <a:srgbClr val="000000"/>
                        </a:solidFill>
                        <a:effectLst/>
                        <a:latin typeface="Wingdings" panose="05000000000000000000" pitchFamily="2" charset="2"/>
                        <a:ea typeface="Times New Roman" panose="02020603050405020304" pitchFamily="18" charset="0"/>
                        <a:cs typeface="Broadway" panose="04040905080B02020502" pitchFamily="82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42261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147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B207A22-C237-4907-825A-3E28A7AE9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4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2D9D162-C3F3-4DA6-ACF1-E33B89535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Strategies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F58CBE-13EA-4F05-A482-DB6F4B95AC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8030" y="2429691"/>
            <a:ext cx="3392896" cy="2585669"/>
          </a:xfrm>
        </p:spPr>
        <p:txBody>
          <a:bodyPr tIns="180000" bIns="108000">
            <a:noAutofit/>
          </a:bodyPr>
          <a:lstStyle/>
          <a:p>
            <a:r>
              <a:rPr lang="en-US" sz="2400" dirty="0" smtClean="0">
                <a:latin typeface="Comic Sans MS" panose="030F0702030302020204" pitchFamily="66" charset="0"/>
              </a:rPr>
              <a:t>Many strategies are taught and practiced to help your child learn to read in school.</a:t>
            </a:r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6" name="Table Placeholder 5">
            <a:extLst>
              <a:ext uri="{FF2B5EF4-FFF2-40B4-BE49-F238E27FC236}">
                <a16:creationId xmlns:a16="http://schemas.microsoft.com/office/drawing/2014/main" id="{D40EDAAB-5791-4556-B3EA-2A97764E3CC4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/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2A2A19-C736-4FB1-935B-06AC18E6C627}"/>
              </a:ext>
            </a:extLst>
          </p:cNvPr>
          <p:cNvSpPr txBox="1"/>
          <p:nvPr/>
        </p:nvSpPr>
        <p:spPr>
          <a:xfrm>
            <a:off x="5159375" y="1347788"/>
            <a:ext cx="6437562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1. Securing Phase 1 listening skills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2. A love of reading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3. Early book handling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4. Phase 2 and 3 blends 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3. Using picture clues  and repeating refrains to aid memory</a:t>
            </a:r>
          </a:p>
          <a:p>
            <a:endParaRPr lang="en-GB" sz="3200" dirty="0" smtClean="0">
              <a:latin typeface="+mj-lt"/>
            </a:endParaRPr>
          </a:p>
          <a:p>
            <a:endParaRPr lang="en-GB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11844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8036" y="1467042"/>
            <a:ext cx="10931237" cy="832813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 </a:t>
            </a:r>
            <a:r>
              <a:rPr lang="en-GB" u="sng" dirty="0">
                <a:latin typeface="Comic Sans MS" panose="030F0702030302020204" pitchFamily="66" charset="0"/>
              </a:rPr>
              <a:t>Securing Phase 1 listening skills 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u="sng" dirty="0">
                <a:latin typeface="Comic Sans MS" panose="030F0702030302020204" pitchFamily="66" charset="0"/>
              </a:rPr>
              <a:t/>
            </a:r>
            <a:br>
              <a:rPr lang="en-GB" u="sng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4510" y="2590801"/>
            <a:ext cx="10515600" cy="35179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900" dirty="0" smtClean="0">
                <a:latin typeface="Comic Sans MS" panose="030F0702030302020204" pitchFamily="66" charset="0"/>
              </a:rPr>
              <a:t>Before children learn symbols there must have an understanding how sounds go together to create words.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Learning to listen and recognise the </a:t>
            </a:r>
            <a:r>
              <a:rPr lang="en-GB" dirty="0">
                <a:latin typeface="Comic Sans MS" panose="030F0702030302020204" pitchFamily="66" charset="0"/>
              </a:rPr>
              <a:t>sounds of the world. i.e. car sounds or birds singing.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Learning to listen </a:t>
            </a:r>
            <a:r>
              <a:rPr lang="en-GB" dirty="0">
                <a:latin typeface="Comic Sans MS" panose="030F0702030302020204" pitchFamily="66" charset="0"/>
              </a:rPr>
              <a:t>to the sounds words make, as with rhyme and alliteration.</a:t>
            </a:r>
          </a:p>
          <a:p>
            <a:r>
              <a:rPr lang="en-GB" dirty="0">
                <a:latin typeface="Comic Sans MS" panose="030F0702030302020204" pitchFamily="66" charset="0"/>
              </a:rPr>
              <a:t>Alliteration: </a:t>
            </a:r>
            <a:r>
              <a:rPr lang="en-GB" u="sng" dirty="0" smtClean="0">
                <a:latin typeface="Comic Sans MS" panose="030F0702030302020204" pitchFamily="66" charset="0"/>
              </a:rPr>
              <a:t>D</a:t>
            </a:r>
            <a:r>
              <a:rPr lang="en-GB" dirty="0" smtClean="0">
                <a:latin typeface="Comic Sans MS" panose="030F0702030302020204" pitchFamily="66" charset="0"/>
              </a:rPr>
              <a:t>angerous </a:t>
            </a:r>
            <a:r>
              <a:rPr lang="en-GB" u="sng" dirty="0" smtClean="0">
                <a:latin typeface="Comic Sans MS" panose="030F0702030302020204" pitchFamily="66" charset="0"/>
              </a:rPr>
              <a:t>D</a:t>
            </a:r>
            <a:r>
              <a:rPr lang="en-GB" dirty="0" smtClean="0">
                <a:latin typeface="Comic Sans MS" panose="030F0702030302020204" pitchFamily="66" charset="0"/>
              </a:rPr>
              <a:t>ylan      Oral blending…. Can you find the </a:t>
            </a:r>
            <a:r>
              <a:rPr lang="en-GB" dirty="0" err="1" smtClean="0">
                <a:latin typeface="Comic Sans MS" panose="030F0702030302020204" pitchFamily="66" charset="0"/>
              </a:rPr>
              <a:t>p..e</a:t>
            </a:r>
            <a:r>
              <a:rPr lang="en-GB" dirty="0" smtClean="0">
                <a:latin typeface="Comic Sans MS" panose="030F0702030302020204" pitchFamily="66" charset="0"/>
              </a:rPr>
              <a:t>…n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i="1" dirty="0">
                <a:solidFill>
                  <a:srgbClr val="FF0000"/>
                </a:solidFill>
                <a:latin typeface="Comic Sans MS" panose="030F0702030302020204" pitchFamily="66" charset="0"/>
              </a:rPr>
              <a:t>M</a:t>
            </a:r>
            <a:r>
              <a:rPr lang="en-GB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ake sure you collect a list of our Phase 1 Games to play out and about with your little one.</a:t>
            </a:r>
            <a:endParaRPr lang="en-GB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8049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8036" y="1467042"/>
            <a:ext cx="10931237" cy="832813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 Phase 2 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u="sng" dirty="0">
                <a:latin typeface="Comic Sans MS" panose="030F0702030302020204" pitchFamily="66" charset="0"/>
              </a:rPr>
              <a:t/>
            </a:r>
            <a:br>
              <a:rPr lang="en-GB" u="sng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673" y="1676400"/>
            <a:ext cx="10515600" cy="457199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2200" dirty="0" smtClean="0">
                <a:latin typeface="Comic Sans MS" panose="030F0702030302020204" pitchFamily="66" charset="0"/>
              </a:rPr>
              <a:t>When your child is secure in Phase 1 and able to hear sounds in words and blend orally, they are ready to learn the letters (shapes of letters on a page).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 We learn a few sounds per week - s a t p </a:t>
            </a:r>
            <a:r>
              <a:rPr lang="en-GB" dirty="0" err="1" smtClean="0">
                <a:latin typeface="Comic Sans MS" panose="030F0702030302020204" pitchFamily="66" charset="0"/>
              </a:rPr>
              <a:t>i</a:t>
            </a:r>
            <a:r>
              <a:rPr lang="en-GB" dirty="0" smtClean="0">
                <a:latin typeface="Comic Sans MS" panose="030F0702030302020204" pitchFamily="66" charset="0"/>
              </a:rPr>
              <a:t> n d o c k </a:t>
            </a:r>
            <a:r>
              <a:rPr lang="en-GB" dirty="0" err="1" smtClean="0">
                <a:latin typeface="Comic Sans MS" panose="030F0702030302020204" pitchFamily="66" charset="0"/>
              </a:rPr>
              <a:t>ck</a:t>
            </a:r>
            <a:r>
              <a:rPr lang="en-GB" dirty="0" smtClean="0">
                <a:latin typeface="Comic Sans MS" panose="030F0702030302020204" pitchFamily="66" charset="0"/>
              </a:rPr>
              <a:t> e u r h b f </a:t>
            </a:r>
            <a:r>
              <a:rPr lang="en-GB" dirty="0" err="1" smtClean="0">
                <a:latin typeface="Comic Sans MS" panose="030F0702030302020204" pitchFamily="66" charset="0"/>
              </a:rPr>
              <a:t>ff</a:t>
            </a:r>
            <a:r>
              <a:rPr lang="en-GB" dirty="0" smtClean="0">
                <a:latin typeface="Comic Sans MS" panose="030F0702030302020204" pitchFamily="66" charset="0"/>
              </a:rPr>
              <a:t> l </a:t>
            </a:r>
            <a:r>
              <a:rPr lang="en-GB" dirty="0" err="1" smtClean="0">
                <a:latin typeface="Comic Sans MS" panose="030F0702030302020204" pitchFamily="66" charset="0"/>
              </a:rPr>
              <a:t>ll</a:t>
            </a:r>
            <a:r>
              <a:rPr lang="en-GB" dirty="0" smtClean="0">
                <a:latin typeface="Comic Sans MS" panose="030F0702030302020204" pitchFamily="66" charset="0"/>
              </a:rPr>
              <a:t> s </a:t>
            </a:r>
            <a:r>
              <a:rPr lang="en-GB" dirty="0" err="1" smtClean="0">
                <a:latin typeface="Comic Sans MS" panose="030F0702030302020204" pitchFamily="66" charset="0"/>
              </a:rPr>
              <a:t>ss</a:t>
            </a:r>
            <a:endParaRPr lang="en-GB" dirty="0" smtClean="0">
              <a:latin typeface="Comic Sans MS" panose="030F0702030302020204" pitchFamily="66" charset="0"/>
            </a:endParaRPr>
          </a:p>
          <a:p>
            <a:pPr lvl="1"/>
            <a:r>
              <a:rPr lang="en-GB" dirty="0" smtClean="0">
                <a:latin typeface="Comic Sans MS" panose="030F0702030302020204" pitchFamily="66" charset="0"/>
              </a:rPr>
              <a:t>We learn to recognise the letters name and sound.</a:t>
            </a:r>
          </a:p>
          <a:p>
            <a:pPr lvl="1"/>
            <a:r>
              <a:rPr lang="en-GB" dirty="0" smtClean="0">
                <a:latin typeface="Comic Sans MS" panose="030F0702030302020204" pitchFamily="66" charset="0"/>
              </a:rPr>
              <a:t>We learn to blend (read) the sounds together – as at sat tap</a:t>
            </a:r>
          </a:p>
          <a:p>
            <a:pPr lvl="1"/>
            <a:r>
              <a:rPr lang="en-GB" dirty="0" smtClean="0">
                <a:latin typeface="Comic Sans MS" panose="030F0702030302020204" pitchFamily="66" charset="0"/>
              </a:rPr>
              <a:t>We learn to segment the sound i.e. tap – “I can hear t –a –p” – with games</a:t>
            </a:r>
            <a:endParaRPr lang="en-GB" dirty="0">
              <a:latin typeface="Comic Sans MS" panose="030F0702030302020204" pitchFamily="66" charset="0"/>
            </a:endParaRPr>
          </a:p>
          <a:p>
            <a:pPr marL="457200" lvl="1" indent="0" algn="ctr">
              <a:buNone/>
            </a:pP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We do not write in phonics yet</a:t>
            </a:r>
          </a:p>
          <a:p>
            <a:pPr marL="457200" lvl="1" indent="0" algn="ctr">
              <a:buNone/>
            </a:pPr>
            <a:r>
              <a:rPr lang="en-GB" sz="3200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Phase 3 </a:t>
            </a:r>
            <a:r>
              <a:rPr lang="en-GB" sz="3200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&amp; 4</a:t>
            </a:r>
            <a:endParaRPr lang="en-GB" sz="3200" u="sng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lvl="1" indent="0" algn="ctr">
              <a:buNone/>
            </a:pPr>
            <a:r>
              <a:rPr lang="en-GB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When we are securely blending and segmenting phase 2 sounds we move onto Phase 3 &amp; 4.</a:t>
            </a:r>
          </a:p>
          <a:p>
            <a:pPr lvl="1"/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J v w x y z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zz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sh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ch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th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ng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ai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ee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igh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oa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oo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oo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ar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oi </a:t>
            </a:r>
          </a:p>
          <a:p>
            <a:pPr marL="457200" lvl="1" indent="0" algn="ctr">
              <a:buNone/>
            </a:pPr>
            <a:endParaRPr lang="en-GB" sz="3200" u="sng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0281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8036" y="1938096"/>
            <a:ext cx="10931237" cy="832813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 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Phase </a:t>
            </a: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>3 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&amp; 4</a:t>
            </a: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  <a:t/>
            </a:r>
            <a:b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u="sng" dirty="0">
                <a:latin typeface="Comic Sans MS" panose="030F0702030302020204" pitchFamily="66" charset="0"/>
              </a:rPr>
              <a:t/>
            </a:r>
            <a:br>
              <a:rPr lang="en-GB" u="sng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673" y="2770909"/>
            <a:ext cx="10515600" cy="4571999"/>
          </a:xfrm>
        </p:spPr>
        <p:txBody>
          <a:bodyPr>
            <a:normAutofit/>
          </a:bodyPr>
          <a:lstStyle/>
          <a:p>
            <a:pPr marL="457200" lvl="1" indent="0" algn="ctr">
              <a:buNone/>
            </a:pPr>
            <a:r>
              <a:rPr lang="en-GB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When we are securely blending and segmenting phase 2 sounds we move onto </a:t>
            </a:r>
            <a:r>
              <a:rPr lang="en-GB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Phases </a:t>
            </a:r>
            <a:r>
              <a:rPr lang="en-GB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3 &amp; 4.</a:t>
            </a:r>
          </a:p>
          <a:p>
            <a:pPr lvl="1"/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J v w x y z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zz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sh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ch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th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ng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ai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ee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igh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oa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oo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oo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19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ar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oi </a:t>
            </a:r>
          </a:p>
          <a:p>
            <a:pPr lvl="1"/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By this time in the year pupils will have been taught how to 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form 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cursive letters and will be applying their segmenting to their writing.</a:t>
            </a:r>
          </a:p>
          <a:p>
            <a:pPr marL="457200" lvl="1" indent="0" algn="ctr">
              <a:buNone/>
            </a:pPr>
            <a:endParaRPr lang="en-GB" sz="3200" u="sng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8954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2945" y="861098"/>
            <a:ext cx="10446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latin typeface="Comic Sans MS" panose="030F0702030302020204" pitchFamily="66" charset="0"/>
              </a:rPr>
              <a:t>Alien </a:t>
            </a:r>
            <a:r>
              <a:rPr lang="en-GB" sz="3200" b="1" u="sng" dirty="0">
                <a:latin typeface="Comic Sans MS" panose="030F0702030302020204" pitchFamily="66" charset="0"/>
              </a:rPr>
              <a:t>words vs Real </a:t>
            </a:r>
            <a:r>
              <a:rPr lang="en-GB" sz="3200" b="1" u="sng" dirty="0" smtClean="0">
                <a:latin typeface="Comic Sans MS" panose="030F0702030302020204" pitchFamily="66" charset="0"/>
              </a:rPr>
              <a:t>words</a:t>
            </a:r>
          </a:p>
          <a:p>
            <a:pPr algn="ctr"/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Alien </a:t>
            </a:r>
            <a:r>
              <a:rPr lang="en-GB" sz="2400" dirty="0">
                <a:latin typeface="Comic Sans MS" panose="030F0702030302020204" pitchFamily="66" charset="0"/>
              </a:rPr>
              <a:t>words are ‘made-up’ words which are used to </a:t>
            </a:r>
            <a:r>
              <a:rPr lang="en-GB" sz="2400" dirty="0" smtClean="0">
                <a:latin typeface="Comic Sans MS" panose="030F0702030302020204" pitchFamily="66" charset="0"/>
              </a:rPr>
              <a:t>practise </a:t>
            </a:r>
            <a:r>
              <a:rPr lang="en-GB" sz="2400" dirty="0">
                <a:latin typeface="Comic Sans MS" panose="030F0702030302020204" pitchFamily="66" charset="0"/>
              </a:rPr>
              <a:t>segmenting and blending skills, and specifically phonic reading skills without the other strategies being used</a:t>
            </a:r>
            <a:r>
              <a:rPr lang="en-GB" sz="2400" dirty="0" smtClean="0">
                <a:latin typeface="Comic Sans MS" panose="030F0702030302020204" pitchFamily="66" charset="0"/>
              </a:rPr>
              <a:t>. When your little one is ready we will practise these in readiness for the </a:t>
            </a:r>
            <a:r>
              <a:rPr lang="en-GB" sz="2400" dirty="0" smtClean="0">
                <a:latin typeface="Comic Sans MS" panose="030F0702030302020204" pitchFamily="66" charset="0"/>
              </a:rPr>
              <a:t>year </a:t>
            </a:r>
            <a:r>
              <a:rPr lang="en-GB" sz="2400" dirty="0" smtClean="0">
                <a:latin typeface="Comic Sans MS" panose="030F0702030302020204" pitchFamily="66" charset="0"/>
              </a:rPr>
              <a:t>1 Phonics screening.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Image result for alien wor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372" y="3704404"/>
            <a:ext cx="4975948" cy="248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930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8036" y="1467042"/>
            <a:ext cx="10931237" cy="832813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 Early book handling</a:t>
            </a:r>
            <a:r>
              <a:rPr lang="en-GB" u="sng" dirty="0">
                <a:latin typeface="Comic Sans MS" panose="030F0702030302020204" pitchFamily="66" charset="0"/>
              </a:rPr>
              <a:t/>
            </a:r>
            <a:br>
              <a:rPr lang="en-GB" u="sng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4731" y="2451100"/>
            <a:ext cx="9274433" cy="3517900"/>
          </a:xfrm>
        </p:spPr>
        <p:txBody>
          <a:bodyPr>
            <a:normAutofit lnSpcReduction="1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Learning to hold </a:t>
            </a:r>
            <a:r>
              <a:rPr lang="en-GB" dirty="0">
                <a:latin typeface="Comic Sans MS" panose="030F0702030302020204" pitchFamily="66" charset="0"/>
              </a:rPr>
              <a:t>a book up the right way up.</a:t>
            </a:r>
          </a:p>
          <a:p>
            <a:r>
              <a:rPr lang="en-GB" dirty="0">
                <a:latin typeface="Comic Sans MS" panose="030F0702030302020204" pitchFamily="66" charset="0"/>
              </a:rPr>
              <a:t>Learning </a:t>
            </a:r>
            <a:r>
              <a:rPr lang="en-GB" dirty="0" smtClean="0">
                <a:latin typeface="Comic Sans MS" panose="030F0702030302020204" pitchFamily="66" charset="0"/>
              </a:rPr>
              <a:t>to turn </a:t>
            </a:r>
            <a:r>
              <a:rPr lang="en-GB" dirty="0">
                <a:latin typeface="Comic Sans MS" panose="030F0702030302020204" pitchFamily="66" charset="0"/>
              </a:rPr>
              <a:t>the pages carefully.</a:t>
            </a:r>
          </a:p>
          <a:p>
            <a:r>
              <a:rPr lang="en-GB" dirty="0">
                <a:latin typeface="Comic Sans MS" panose="030F0702030302020204" pitchFamily="66" charset="0"/>
              </a:rPr>
              <a:t>Learning to </a:t>
            </a:r>
            <a:r>
              <a:rPr lang="en-GB" dirty="0" smtClean="0">
                <a:latin typeface="Comic Sans MS" panose="030F0702030302020204" pitchFamily="66" charset="0"/>
              </a:rPr>
              <a:t> find the </a:t>
            </a:r>
            <a:r>
              <a:rPr lang="en-GB" dirty="0">
                <a:latin typeface="Comic Sans MS" panose="030F0702030302020204" pitchFamily="66" charset="0"/>
              </a:rPr>
              <a:t>features of the book i.e. front </a:t>
            </a:r>
            <a:r>
              <a:rPr lang="en-GB" dirty="0" smtClean="0">
                <a:latin typeface="Comic Sans MS" panose="030F0702030302020204" pitchFamily="66" charset="0"/>
              </a:rPr>
              <a:t>cover, </a:t>
            </a:r>
            <a:r>
              <a:rPr lang="en-GB" dirty="0">
                <a:latin typeface="Comic Sans MS" panose="030F0702030302020204" pitchFamily="66" charset="0"/>
              </a:rPr>
              <a:t>back </a:t>
            </a:r>
            <a:r>
              <a:rPr lang="en-GB" dirty="0" smtClean="0">
                <a:latin typeface="Comic Sans MS" panose="030F0702030302020204" pitchFamily="66" charset="0"/>
              </a:rPr>
              <a:t>cover, spine.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Learning to tell the difference </a:t>
            </a:r>
            <a:r>
              <a:rPr lang="en-GB" dirty="0">
                <a:latin typeface="Comic Sans MS" panose="030F0702030302020204" pitchFamily="66" charset="0"/>
              </a:rPr>
              <a:t>between </a:t>
            </a:r>
            <a:r>
              <a:rPr lang="en-GB" dirty="0" smtClean="0">
                <a:latin typeface="Comic Sans MS" panose="030F0702030302020204" pitchFamily="66" charset="0"/>
              </a:rPr>
              <a:t>text writing and the pictures.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Phonics blends should only include letters your child has been taught. These will be shared with you on Tapestry each week.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074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10</a:t>
            </a:fld>
            <a:endParaRPr lang="en-US" dirty="0"/>
          </a:p>
        </p:txBody>
      </p:sp>
      <p:pic>
        <p:nvPicPr>
          <p:cNvPr id="11" name="Media Placeholder 10">
            <a:extLst>
              <a:ext uri="{FF2B5EF4-FFF2-40B4-BE49-F238E27FC236}">
                <a16:creationId xmlns:a16="http://schemas.microsoft.com/office/drawing/2014/main" id="{CFAB9E52-069D-4F89-B4A8-ED3B5A4F2507}"/>
              </a:ext>
            </a:extLst>
          </p:cNvPr>
          <p:cNvPicPr>
            <a:picLocks noGrp="1" noChangeAspect="1"/>
          </p:cNvPicPr>
          <p:nvPr>
            <p:ph type="media" sz="quarter" idx="13"/>
          </p:nvPr>
        </p:nvPicPr>
        <p:blipFill rotWithShape="1">
          <a:blip r:embed="rId3"/>
          <a:srcRect l="64673" t="37250" r="13939" b="16578"/>
          <a:stretch/>
        </p:blipFill>
        <p:spPr>
          <a:xfrm>
            <a:off x="471055" y="0"/>
            <a:ext cx="11222181" cy="681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5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11</a:t>
            </a:fld>
            <a:endParaRPr lang="en-US" dirty="0"/>
          </a:p>
        </p:txBody>
      </p:sp>
      <p:pic>
        <p:nvPicPr>
          <p:cNvPr id="8" name="Media Placeholder 7">
            <a:extLst>
              <a:ext uri="{FF2B5EF4-FFF2-40B4-BE49-F238E27FC236}">
                <a16:creationId xmlns:a16="http://schemas.microsoft.com/office/drawing/2014/main" id="{9EC92003-E932-4D07-88BE-F41EA264C703}"/>
              </a:ext>
            </a:extLst>
          </p:cNvPr>
          <p:cNvPicPr>
            <a:picLocks noGrp="1" noChangeAspect="1"/>
          </p:cNvPicPr>
          <p:nvPr>
            <p:ph type="media" sz="quarter" idx="13"/>
          </p:nvPr>
        </p:nvPicPr>
        <p:blipFill rotWithShape="1">
          <a:blip r:embed="rId3"/>
          <a:srcRect l="64959" t="37817" r="14194" b="16350"/>
          <a:stretch/>
        </p:blipFill>
        <p:spPr>
          <a:xfrm>
            <a:off x="295500" y="29087"/>
            <a:ext cx="11688681" cy="72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2108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12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177637" y="1073727"/>
            <a:ext cx="917626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Comic Sans MS" panose="030F0702030302020204" pitchFamily="66" charset="0"/>
              </a:rPr>
              <a:t>Glossary of Phonics </a:t>
            </a:r>
            <a:r>
              <a:rPr lang="en-GB" sz="2800" b="1" dirty="0" smtClean="0">
                <a:latin typeface="Comic Sans MS" panose="030F0702030302020204" pitchFamily="66" charset="0"/>
              </a:rPr>
              <a:t>terms </a:t>
            </a:r>
            <a:endParaRPr lang="en-GB" sz="2800" b="1" dirty="0" smtClean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 smtClean="0">
                <a:latin typeface="Comic Sans MS" panose="030F0702030302020204" pitchFamily="66" charset="0"/>
              </a:rPr>
              <a:t>Phoneme – 1 sound (s)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 smtClean="0">
                <a:latin typeface="Comic Sans MS" panose="030F0702030302020204" pitchFamily="66" charset="0"/>
              </a:rPr>
              <a:t>Digraph – 2 letters 1 sound (</a:t>
            </a:r>
            <a:r>
              <a:rPr lang="en-GB" sz="2800" b="1" dirty="0" err="1" smtClean="0">
                <a:latin typeface="Comic Sans MS" panose="030F0702030302020204" pitchFamily="66" charset="0"/>
              </a:rPr>
              <a:t>sh</a:t>
            </a:r>
            <a:r>
              <a:rPr lang="en-GB" sz="2800" b="1" dirty="0" smtClean="0">
                <a:latin typeface="Comic Sans MS" panose="030F0702030302020204" pitchFamily="66" charset="0"/>
              </a:rPr>
              <a:t>)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 err="1" smtClean="0">
                <a:latin typeface="Comic Sans MS" panose="030F0702030302020204" pitchFamily="66" charset="0"/>
              </a:rPr>
              <a:t>Trigraph</a:t>
            </a:r>
            <a:r>
              <a:rPr lang="en-GB" sz="2800" b="1" dirty="0" smtClean="0">
                <a:latin typeface="Comic Sans MS" panose="030F0702030302020204" pitchFamily="66" charset="0"/>
              </a:rPr>
              <a:t> – 3 letters 1 sound (</a:t>
            </a:r>
            <a:r>
              <a:rPr lang="en-GB" sz="2800" b="1" dirty="0" err="1" smtClean="0">
                <a:latin typeface="Comic Sans MS" panose="030F0702030302020204" pitchFamily="66" charset="0"/>
              </a:rPr>
              <a:t>igh</a:t>
            </a:r>
            <a:r>
              <a:rPr lang="en-GB" sz="2800" b="1" dirty="0" smtClean="0">
                <a:latin typeface="Comic Sans MS" panose="030F0702030302020204" pitchFamily="66" charset="0"/>
              </a:rPr>
              <a:t>)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 smtClean="0">
              <a:latin typeface="Comic Sans MS" panose="030F0702030302020204" pitchFamily="66" charset="0"/>
            </a:endParaRPr>
          </a:p>
          <a:p>
            <a:endParaRPr lang="en-GB" sz="2800" b="1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0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Placeholder 24" descr="Child Holding Pencil While coloring">
            <a:extLst>
              <a:ext uri="{FF2B5EF4-FFF2-40B4-BE49-F238E27FC236}">
                <a16:creationId xmlns:a16="http://schemas.microsoft.com/office/drawing/2014/main" id="{D25A3CAD-2ED9-4CC4-AC5F-E449BB76427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" b="18"/>
          <a:stretch/>
        </p:blipFill>
        <p:spPr/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59139A-0794-42B5-84C4-5E9E21B10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1A9F9A-7914-429C-8B48-A81473A57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What you can do at home to </a:t>
            </a:r>
            <a:r>
              <a:rPr lang="en-US" dirty="0" smtClean="0">
                <a:latin typeface="Comic Sans MS" panose="030F0702030302020204" pitchFamily="66" charset="0"/>
              </a:rPr>
              <a:t>help?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A picture containing sitting, white, refrigerator, man&#10;&#10;Description automatically generated">
            <a:extLst>
              <a:ext uri="{FF2B5EF4-FFF2-40B4-BE49-F238E27FC236}">
                <a16:creationId xmlns:a16="http://schemas.microsoft.com/office/drawing/2014/main" id="{6DA24195-31FC-4E68-8F83-F67F186409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 rot="20878846">
            <a:off x="2982504" y="1089698"/>
            <a:ext cx="10221280" cy="82948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069A98E-08BF-43AB-BF5A-86E5C4B6E137}"/>
              </a:ext>
            </a:extLst>
          </p:cNvPr>
          <p:cNvSpPr txBox="1"/>
          <p:nvPr/>
        </p:nvSpPr>
        <p:spPr>
          <a:xfrm rot="20869956">
            <a:off x="3256425" y="2030944"/>
            <a:ext cx="419691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Sing nursery rhymes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Enjoy books together </a:t>
            </a:r>
            <a:r>
              <a:rPr lang="en-GB" sz="2400" dirty="0">
                <a:latin typeface="Comic Sans MS" panose="030F0702030302020204" pitchFamily="66" charset="0"/>
              </a:rPr>
              <a:t>every night.  </a:t>
            </a:r>
          </a:p>
          <a:p>
            <a:endParaRPr lang="en-GB" sz="2800" dirty="0">
              <a:latin typeface="+mj-lt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Tell each other made up stories</a:t>
            </a:r>
            <a:r>
              <a:rPr lang="en-GB" sz="2400" dirty="0">
                <a:latin typeface="Comic Sans MS" panose="030F0702030302020204" pitchFamily="66" charset="0"/>
              </a:rPr>
              <a:t>.</a:t>
            </a:r>
          </a:p>
          <a:p>
            <a:endParaRPr lang="en-GB" sz="2800" dirty="0">
              <a:latin typeface="+mj-lt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Spot </a:t>
            </a:r>
            <a:r>
              <a:rPr lang="en-GB" sz="2400" dirty="0" smtClean="0">
                <a:latin typeface="Comic Sans MS" panose="030F0702030302020204" pitchFamily="66" charset="0"/>
              </a:rPr>
              <a:t>and enjoy text, logos </a:t>
            </a:r>
            <a:r>
              <a:rPr lang="en-GB" sz="2400" dirty="0">
                <a:latin typeface="Comic Sans MS" panose="030F0702030302020204" pitchFamily="66" charset="0"/>
              </a:rPr>
              <a:t>and signs around you.</a:t>
            </a:r>
          </a:p>
          <a:p>
            <a:endParaRPr lang="en-GB" sz="2800" dirty="0"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5B9F51-BB9B-4FE7-9DC3-08B06F57F546}"/>
              </a:ext>
            </a:extLst>
          </p:cNvPr>
          <p:cNvSpPr txBox="1"/>
          <p:nvPr/>
        </p:nvSpPr>
        <p:spPr>
          <a:xfrm rot="20869956">
            <a:off x="8179406" y="824786"/>
            <a:ext cx="451417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Practise phonics blends weekly.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Be patient and kind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Play Phase 1 games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Notice initial sounds in what you say  </a:t>
            </a:r>
            <a:r>
              <a:rPr lang="en-GB" sz="2400" dirty="0" err="1" smtClean="0">
                <a:latin typeface="Comic Sans MS" panose="030F0702030302020204" pitchFamily="66" charset="0"/>
              </a:rPr>
              <a:t>d.d.d..dinner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Display your comic strip and refer to it regularly for quick practises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8134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Placeholder 24" descr="Child Holding Pencil While coloring">
            <a:extLst>
              <a:ext uri="{FF2B5EF4-FFF2-40B4-BE49-F238E27FC236}">
                <a16:creationId xmlns:a16="http://schemas.microsoft.com/office/drawing/2014/main" id="{D25A3CAD-2ED9-4CC4-AC5F-E449BB76427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" b="18"/>
          <a:stretch/>
        </p:blipFill>
        <p:spPr/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59139A-0794-42B5-84C4-5E9E21B10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1A9F9A-7914-429C-8B48-A81473A57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But most importantly….</a:t>
            </a:r>
          </a:p>
        </p:txBody>
      </p:sp>
      <p:pic>
        <p:nvPicPr>
          <p:cNvPr id="4" name="Picture 3" descr="A picture containing sitting, white, refrigerator, man&#10;&#10;Description automatically generated">
            <a:extLst>
              <a:ext uri="{FF2B5EF4-FFF2-40B4-BE49-F238E27FC236}">
                <a16:creationId xmlns:a16="http://schemas.microsoft.com/office/drawing/2014/main" id="{6DA24195-31FC-4E68-8F83-F67F186409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 rot="20878846">
            <a:off x="2982504" y="1089698"/>
            <a:ext cx="10221280" cy="82948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069A98E-08BF-43AB-BF5A-86E5C4B6E137}"/>
              </a:ext>
            </a:extLst>
          </p:cNvPr>
          <p:cNvSpPr txBox="1"/>
          <p:nvPr/>
        </p:nvSpPr>
        <p:spPr>
          <a:xfrm rot="20869956">
            <a:off x="3016504" y="1845834"/>
            <a:ext cx="41969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Discover your own </a:t>
            </a:r>
            <a:r>
              <a:rPr lang="en-GB" sz="2400" dirty="0">
                <a:latin typeface="Comic Sans MS" panose="030F0702030302020204" pitchFamily="66" charset="0"/>
              </a:rPr>
              <a:t>love of </a:t>
            </a:r>
            <a:r>
              <a:rPr lang="en-GB" sz="2400" dirty="0" smtClean="0">
                <a:latin typeface="Comic Sans MS" panose="030F0702030302020204" pitchFamily="66" charset="0"/>
              </a:rPr>
              <a:t>reading and your child will copy.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A6AA88D2-5BCA-440A-98D0-25B15EFB0F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794517">
            <a:off x="3327053" y="3531262"/>
            <a:ext cx="1819511" cy="2426015"/>
          </a:xfrm>
          <a:prstGeom prst="rect">
            <a:avLst/>
          </a:prstGeom>
        </p:spPr>
      </p:pic>
      <p:pic>
        <p:nvPicPr>
          <p:cNvPr id="11" name="Picture 10" descr="A picture containing food&#10;&#10;Description automatically generated">
            <a:extLst>
              <a:ext uri="{FF2B5EF4-FFF2-40B4-BE49-F238E27FC236}">
                <a16:creationId xmlns:a16="http://schemas.microsoft.com/office/drawing/2014/main" id="{50D07C0B-D4FB-4625-88F0-63CA8C14C8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741094">
            <a:off x="5481079" y="3534668"/>
            <a:ext cx="2314263" cy="2892829"/>
          </a:xfrm>
          <a:prstGeom prst="rect">
            <a:avLst/>
          </a:prstGeom>
        </p:spPr>
      </p:pic>
      <p:pic>
        <p:nvPicPr>
          <p:cNvPr id="13" name="Picture 12" descr="A picture containing food&#10;&#10;Description automatically generated">
            <a:extLst>
              <a:ext uri="{FF2B5EF4-FFF2-40B4-BE49-F238E27FC236}">
                <a16:creationId xmlns:a16="http://schemas.microsoft.com/office/drawing/2014/main" id="{638B4301-1685-45B3-81FB-149E6E4DE5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766518">
            <a:off x="7909768" y="1323867"/>
            <a:ext cx="1827979" cy="2558177"/>
          </a:xfrm>
          <a:prstGeom prst="rect">
            <a:avLst/>
          </a:prstGeom>
        </p:spPr>
      </p:pic>
      <p:pic>
        <p:nvPicPr>
          <p:cNvPr id="15" name="Picture 1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9E5D3673-86CC-41B1-93CD-E312DA33F3F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0852246">
            <a:off x="8657590" y="4151160"/>
            <a:ext cx="3792090" cy="3009971"/>
          </a:xfrm>
          <a:prstGeom prst="rect">
            <a:avLst/>
          </a:prstGeom>
        </p:spPr>
      </p:pic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id="{9669F200-3011-4A38-87E5-22E058F018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819207">
            <a:off x="9908227" y="1242586"/>
            <a:ext cx="2348742" cy="2348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3442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6158BA-8D0B-4C52-9952-51D361C7F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t>15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38F8A3-B130-4A61-9BE8-9EEE1239A928}"/>
              </a:ext>
            </a:extLst>
          </p:cNvPr>
          <p:cNvSpPr txBox="1"/>
          <p:nvPr/>
        </p:nvSpPr>
        <p:spPr>
          <a:xfrm>
            <a:off x="1211441" y="1113044"/>
            <a:ext cx="8788769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Comic Sans MS" panose="030F0702030302020204" pitchFamily="66" charset="0"/>
              </a:rPr>
              <a:t>What to do if your child becomes distressed</a:t>
            </a:r>
          </a:p>
          <a:p>
            <a:pPr algn="ctr"/>
            <a:endParaRPr lang="en-GB" sz="2000" b="1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Come back to it at another time.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Read a page each.</a:t>
            </a: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Read </a:t>
            </a:r>
            <a:r>
              <a:rPr lang="en-GB" sz="2000" dirty="0">
                <a:latin typeface="Comic Sans MS" panose="030F0702030302020204" pitchFamily="66" charset="0"/>
              </a:rPr>
              <a:t>to them but deliberately get it wrong!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Read to a younger sibling, pet or even a favourite toy!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Film your child reading.</a:t>
            </a:r>
          </a:p>
          <a:p>
            <a:pPr algn="ctr"/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Read </a:t>
            </a:r>
            <a:r>
              <a:rPr lang="en-GB" sz="2000" dirty="0" err="1">
                <a:latin typeface="Comic Sans MS" panose="030F0702030302020204" pitchFamily="66" charset="0"/>
              </a:rPr>
              <a:t>ebooks</a:t>
            </a:r>
            <a:r>
              <a:rPr lang="en-GB" sz="2000" dirty="0">
                <a:latin typeface="Comic Sans MS" panose="030F0702030302020204" pitchFamily="66" charset="0"/>
              </a:rPr>
              <a:t> on the computer or a tablet</a:t>
            </a:r>
            <a:r>
              <a:rPr lang="en-GB" sz="2000" dirty="0" smtClean="0">
                <a:latin typeface="Comic Sans MS" panose="030F0702030302020204" pitchFamily="66" charset="0"/>
              </a:rPr>
              <a:t>.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Use your child’s favourite TV to bring phonics to life! Can you </a:t>
            </a:r>
            <a:r>
              <a:rPr lang="en-GB" sz="2000" dirty="0" err="1" smtClean="0">
                <a:latin typeface="Comic Sans MS" panose="030F0702030302020204" pitchFamily="66" charset="0"/>
              </a:rPr>
              <a:t>BBBing</a:t>
            </a:r>
            <a:r>
              <a:rPr lang="en-GB" sz="2000" dirty="0" smtClean="0">
                <a:latin typeface="Comic Sans MS" panose="030F0702030302020204" pitchFamily="66" charset="0"/>
              </a:rPr>
              <a:t> Bunny! That’s alliteration!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9302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4770" y="1159584"/>
            <a:ext cx="3968496" cy="832104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Useful Websites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 smtClean="0"/>
              <a:t>ADD A FOOTER</a:t>
            </a:r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16</a:t>
            </a:fld>
            <a:endParaRPr lang="en-US" noProof="0" dirty="0"/>
          </a:p>
        </p:txBody>
      </p:sp>
      <p:sp>
        <p:nvSpPr>
          <p:cNvPr id="6" name="Rectangle 5"/>
          <p:cNvSpPr/>
          <p:nvPr/>
        </p:nvSpPr>
        <p:spPr>
          <a:xfrm>
            <a:off x="2094253" y="2394270"/>
            <a:ext cx="8354291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n-GB" b="1" dirty="0">
              <a:latin typeface="Comic Sans MS" panose="030F0702030302020204" pitchFamily="66" charset="0"/>
            </a:endParaRPr>
          </a:p>
          <a:p>
            <a:pPr fontAlgn="base"/>
            <a:endParaRPr lang="en-GB" dirty="0">
              <a:latin typeface="Comic Sans MS" panose="030F0702030302020204" pitchFamily="66" charset="0"/>
            </a:endParaRPr>
          </a:p>
          <a:p>
            <a:pPr fontAlgn="base"/>
            <a:r>
              <a:rPr lang="en-GB" sz="2400" dirty="0" smtClean="0">
                <a:latin typeface="Comic Sans MS" panose="030F0702030302020204" pitchFamily="66" charset="0"/>
              </a:rPr>
              <a:t>Resources</a:t>
            </a:r>
          </a:p>
          <a:p>
            <a:pPr fontAlgn="base"/>
            <a:r>
              <a:rPr lang="en-GB" sz="2400" dirty="0" smtClean="0">
                <a:latin typeface="Comic Sans MS" panose="030F0702030302020204" pitchFamily="66" charset="0"/>
                <a:hlinkClick r:id="rId2"/>
              </a:rPr>
              <a:t>www.phonicsplay.com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fontAlgn="base"/>
            <a:r>
              <a:rPr lang="en-GB" sz="2400" dirty="0" smtClean="0">
                <a:latin typeface="Comic Sans MS" panose="030F0702030302020204" pitchFamily="66" charset="0"/>
                <a:hlinkClick r:id="rId3"/>
              </a:rPr>
              <a:t>www.letters-and-sounds.com/phase-2.html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3582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Thank you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6"/>
            <a:ext cx="6815669" cy="1676403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Remember we are always here to help you.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Please come and find us if you have any questions.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Enjoy these precious new experiences with your child</a:t>
            </a:r>
            <a:r>
              <a:rPr lang="en-US" sz="20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Comic Sans MS" panose="030F0702030302020204" pitchFamily="66" charset="0"/>
              </a:rPr>
              <a:t>Please complete our feedback form attached.</a:t>
            </a:r>
          </a:p>
          <a:p>
            <a:endParaRPr lang="en-US" sz="20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39577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5EE5440-5A1F-438E-9118-BE5E33F9727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F6C8FF-3D90-457B-9108-406F928CD7CB}">
  <ds:schemaRefs>
    <ds:schemaRef ds:uri="71af3243-3dd4-4a8d-8c0d-dd76da1f02a5"/>
    <ds:schemaRef ds:uri="http://purl.org/dc/elements/1.1/"/>
    <ds:schemaRef ds:uri="http://schemas.microsoft.com/office/2006/metadata/properties"/>
    <ds:schemaRef ds:uri="http://www.w3.org/XML/1998/namespace"/>
    <ds:schemaRef ds:uri="16c05727-aa75-4e4a-9b5f-8a80a1165891"/>
    <ds:schemaRef ds:uri="http://schemas.microsoft.com/office/2006/documentManagement/types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554E2D03-4971-40C6-9798-67DD10EB96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Words>925</Words>
  <Application>Microsoft Office PowerPoint</Application>
  <PresentationFormat>Widescreen</PresentationFormat>
  <Paragraphs>158</Paragraphs>
  <Slides>17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Broadway</vt:lpstr>
      <vt:lpstr>Calibri</vt:lpstr>
      <vt:lpstr>Comic Sans MS</vt:lpstr>
      <vt:lpstr>Franklin Gothic Book</vt:lpstr>
      <vt:lpstr>Garamond</vt:lpstr>
      <vt:lpstr>Times New Roman</vt:lpstr>
      <vt:lpstr>Wingdings</vt:lpstr>
      <vt:lpstr>Organic</vt:lpstr>
      <vt:lpstr>Early Years Phonics &amp; Reading</vt:lpstr>
      <vt:lpstr>PowerPoint Presentation</vt:lpstr>
      <vt:lpstr>PowerPoint Presentation</vt:lpstr>
      <vt:lpstr>Strategies</vt:lpstr>
      <vt:lpstr> Securing Phase 1 listening skills   </vt:lpstr>
      <vt:lpstr> Phase 2   </vt:lpstr>
      <vt:lpstr> Phase 3 &amp; 4   </vt:lpstr>
      <vt:lpstr>PowerPoint Presentation</vt:lpstr>
      <vt:lpstr> Early book handling </vt:lpstr>
      <vt:lpstr>PowerPoint Presentation</vt:lpstr>
      <vt:lpstr>PowerPoint Presentation</vt:lpstr>
      <vt:lpstr>PowerPoint Presentation</vt:lpstr>
      <vt:lpstr>What you can do at home to help?</vt:lpstr>
      <vt:lpstr>But most importantly….</vt:lpstr>
      <vt:lpstr>PowerPoint Presentation</vt:lpstr>
      <vt:lpstr>Useful Websites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2019-10-05T11:23:21Z</dcterms:created>
  <dcterms:modified xsi:type="dcterms:W3CDTF">2022-09-20T13:01:08Z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